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6" r:id="rId11"/>
    <p:sldId id="270" r:id="rId12"/>
    <p:sldId id="267" r:id="rId13"/>
    <p:sldId id="276" r:id="rId14"/>
    <p:sldId id="269" r:id="rId15"/>
    <p:sldId id="271" r:id="rId16"/>
    <p:sldId id="272" r:id="rId17"/>
    <p:sldId id="273" r:id="rId18"/>
    <p:sldId id="275" r:id="rId19"/>
    <p:sldId id="265" r:id="rId20"/>
    <p:sldId id="27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1FF"/>
    <a:srgbClr val="E1FDFF"/>
    <a:srgbClr val="00FDFF"/>
    <a:srgbClr val="B3FFFF"/>
    <a:srgbClr val="76D6FF"/>
    <a:srgbClr val="E2E8FF"/>
    <a:srgbClr val="FFFFFF"/>
    <a:srgbClr val="0BEBDD"/>
    <a:srgbClr val="73FE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76646"/>
  </p:normalViewPr>
  <p:slideViewPr>
    <p:cSldViewPr snapToGrid="0" snapToObjects="1">
      <p:cViewPr varScale="1">
        <p:scale>
          <a:sx n="104" d="100"/>
          <a:sy n="104" d="100"/>
        </p:scale>
        <p:origin x="1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7AE6-8783-3A48-A718-0F1B3ADC9B6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A4A5-DAF8-1C41-B427-BB0700FA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Traumatic spinal cord injury (SCI) is a debilitating neurological condition with severe socioeconomic impact on the health care system.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The age distribution is bimodal with a first peak involving young adults and a second peak for adults over the age of 60.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SCIs are mostly contusion (49%), or lacerations (21%).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Tetraplegia: is that it is a form of paralysis that affects both arms and both legs. </a:t>
            </a:r>
          </a:p>
          <a:p>
            <a:r>
              <a:rPr lang="en-US" b="0" i="0" dirty="0">
                <a:solidFill>
                  <a:srgbClr val="3C3B3B"/>
                </a:solidFill>
                <a:effectLst/>
                <a:latin typeface="arial" panose="020B0604020202020204" pitchFamily="34" charset="0"/>
              </a:rPr>
              <a:t>Paraplegia: affects both legs.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7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The rehabilitation team performs a standardized assessment of the sensory and motor levels affected by the injury resulting in an overall score.</a:t>
            </a:r>
          </a:p>
          <a:p>
            <a:r>
              <a:rPr lang="en-US" b="0" i="0" dirty="0">
                <a:effectLst/>
                <a:latin typeface="Droid Sans"/>
              </a:rPr>
              <a:t>AIS A corresponds to no motor or sensory function </a:t>
            </a:r>
          </a:p>
          <a:p>
            <a:r>
              <a:rPr lang="en-US" b="0" i="0" dirty="0">
                <a:effectLst/>
                <a:latin typeface="Droid Sans"/>
              </a:rPr>
              <a:t>AIS B corresponds to an incomplete sensory and no motor function</a:t>
            </a:r>
          </a:p>
          <a:p>
            <a:endParaRPr lang="en-US" b="0" i="0" dirty="0">
              <a:effectLst/>
              <a:latin typeface="Droid Sans"/>
            </a:endParaRPr>
          </a:p>
          <a:p>
            <a:r>
              <a:rPr lang="en-US" b="0" i="0" dirty="0">
                <a:effectLst/>
                <a:latin typeface="Droid Sans"/>
              </a:rPr>
              <a:t>AIS A: No motor or sensory function is preserved below the level of the injury, including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AIS B: Incomplete Sensory, but not motor function is preserved below the neurological level of injury, and includes the sacral segments S4 – S5</a:t>
            </a:r>
          </a:p>
          <a:p>
            <a:r>
              <a:rPr lang="en-US" b="0" i="0" dirty="0">
                <a:effectLst/>
                <a:latin typeface="Droid Sans"/>
              </a:rPr>
              <a:t>ASIA C: Incomplete, motor function is preserved below the neurological level of injury, but more than half of the key muscles below the level have a muscle grade less than 3 (i.e. unable to move against gravity)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Edema, hemorrhage, and inflammation.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Pressure-induced ischemia caused by diminished blood flow to the injured region.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Neuronal apoptosis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Demyelination and </a:t>
            </a:r>
            <a:r>
              <a:rPr lang="en-US" dirty="0" err="1"/>
              <a:t>oligodendroglial</a:t>
            </a:r>
            <a:r>
              <a:rPr lang="en-US" dirty="0"/>
              <a:t> changes.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Sub-acute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Microglial activation which is transformed into macrophages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Astrocyte hypertrophy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Vascular response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Chronic phase: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Wallerian degeneration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 of mesenchymal scar and cyst/cavities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Schwannosis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The top and bottom staining show the development after injury of a cavitation over time with progressive destruction of white and gray matter</a:t>
            </a:r>
          </a:p>
          <a:p>
            <a:endParaRPr lang="en-US" b="0" i="0" dirty="0">
              <a:solidFill>
                <a:srgbClr val="6B6B6B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GFAP and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NeuN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immunohistochemistry </a:t>
            </a:r>
          </a:p>
          <a:p>
            <a:r>
              <a:rPr lang="en-US" b="0" i="0" dirty="0" err="1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eriochrome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 cyanine staining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G–L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demonstrate the pathological changes taking place from acute to chronic time points after injury (1 d to 12 weeks)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can be compared with uninjured spinal cord (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A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rgbClr val="6B6B6B"/>
                </a:solidFill>
                <a:effectLst/>
                <a:latin typeface="inherit"/>
              </a:rPr>
              <a:t>G</a:t>
            </a:r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).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Progressive destruction of the gray matter and neuronal cell loss that occurs following injury as well as the pronounced increase in reactive gliosis acutely following injury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which at later stages becomes more localized to the borders of the cavity, </a:t>
            </a:r>
          </a:p>
          <a:p>
            <a:r>
              <a:rPr lang="en-US" b="0" i="0" dirty="0">
                <a:solidFill>
                  <a:srgbClr val="6B6B6B"/>
                </a:solidFill>
                <a:effectLst/>
                <a:latin typeface="Helvetica Neue" panose="02000503000000020004" pitchFamily="2" charset="0"/>
              </a:rPr>
              <a:t>large central cavities surrounded by a spared rim of white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Hypertension induced by aortic cross-clamping results in an increase of cerebrospinal fluid pressure (CSFP),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 lowering spinal cord perfusion pressure (SCPP) and diminishing blood supply to the spinal cord.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In addition, veins collapse when CSFP within spinal cord tissue becomes higher than venous pressure.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ahoma" panose="020B0604030504040204" pitchFamily="34" charset="0"/>
              </a:rPr>
              <a:t>Drainage of the CSF (CSFD) reduces CSFP, improving SCPP.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50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8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NLI: Neurological Level of Injury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A4A5-DAF8-1C41-B427-BB0700FA95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0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C369-907C-090B-C799-10FDEF74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8A4E1-2DEC-AAE1-2189-66E9AF53A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02B0-C505-4E25-774D-13529708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5C24-F384-EDA6-8747-EB151A54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3E9D-9037-7B10-0652-888BA40B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B56-C6DB-EAE1-3E87-76C6858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0E1C-49B8-99F8-4257-1F31A549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1693-9D0B-B8E4-483F-F2DA5F5D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B1FB-69A1-4F66-B927-8C37579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AC7D-92DA-1D97-EF7B-A3A9A1A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5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3FF23-DAAC-0482-9D1C-DE7CEA32A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9E6-7134-1A48-2A7F-D071B65D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3B3-9BBD-AB45-1189-92A546E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95BB-7254-0C4F-B4D8-C86B238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9F5B-1E4E-481A-72FE-730922A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7A9-D6C0-7CE5-3F14-ABE51B7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98EC-AA77-5FC2-FE29-A63109BB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6F6E-3F33-EFED-2BDC-78A7CA67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A15-4096-2F14-8958-E92431EA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DE8A-6E52-D84E-282F-F2E878E6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1EB-44A5-7A82-6916-803FDFF0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99E62-26F8-2177-D6AE-9A5F9C42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255-A850-7BF7-96CE-3D4CF342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A154-B7A7-36B7-8E2C-3F83C982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1ACF-C02F-04A5-2956-E0C7498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C289-1B36-6A04-7023-55DF44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C2-0699-DB4F-A71C-C2CCBF22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79A6-BB37-7832-5263-81840A94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A8E8E-4546-4400-BF98-517972AC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6403-1F23-90E3-26A9-B6BFD90C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940-4723-2BC9-4A9D-95A6CD46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8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1ED-0E86-00BF-C50F-E6D04F4E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98EA-51D7-0793-18CB-F015822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060B6-05ED-0FEF-8CE6-401FE5A6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AAE39-DB5B-A8EB-EEF2-88531FF1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A7E8D-8B3E-F1D0-8CB3-A4DE7B622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BC56A-98EF-00F6-B098-88B44A8E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E55DD-A4FE-9B97-DA1A-18A0539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B0CC-C6BB-A85F-B8D1-F1D3881F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CD77-72C9-4F6A-61E5-24515C15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1D422-B64E-DC9D-8469-793C744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E9F1-0291-F5C6-CB60-7A512EDB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B203A-7C2B-399E-84FE-584657D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32383-5082-792C-D450-EDBA8033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15B75-5336-DBAA-86DB-976D1662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1E58-ED77-3506-C313-9754A69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A59-483A-693B-1095-E90EFA6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5A94-A5DA-8206-CABD-11083BB3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E514-6C93-E88D-A944-3B1C37ED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05501-0063-CCBD-2811-0AF8CD1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7B56-6051-F4B7-D6EF-86A965D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11F67-934C-34D4-104D-5DDDC98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A84-87EA-9D2E-D84C-80423B26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1FCB9-3EC7-2D13-B2A0-2310B1B02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243EA-0FC6-65A0-C9BD-9AC08F07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0C93-7650-D0B0-50B0-28C83B10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04AC-F042-8E3C-3249-55DA2308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8DA2-D38A-B792-D633-F638C94D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5D6D-693B-693C-50F3-A22DC7CE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08641-DE06-E532-F873-DF72A935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FFF-D34E-2867-5610-6514AF48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D8EC-E288-E34A-2871-5063769F3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4F3-00A7-311C-C422-DE28D36C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7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3.m4a"/><Relationship Id="rId7" Type="http://schemas.openxmlformats.org/officeDocument/2006/relationships/image" Target="../media/image23.png"/><Relationship Id="rId2" Type="http://schemas.microsoft.com/office/2007/relationships/media" Target="../media/media13.m4a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6.m4a"/><Relationship Id="rId7" Type="http://schemas.openxmlformats.org/officeDocument/2006/relationships/image" Target="../media/image26.svg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9.m4a"/><Relationship Id="rId7" Type="http://schemas.openxmlformats.org/officeDocument/2006/relationships/image" Target="../media/image16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3F287-76FD-31B7-22FE-60802C7480C7}"/>
              </a:ext>
            </a:extLst>
          </p:cNvPr>
          <p:cNvSpPr/>
          <p:nvPr/>
        </p:nvSpPr>
        <p:spPr>
          <a:xfrm>
            <a:off x="0" y="1293962"/>
            <a:ext cx="12192000" cy="37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7F55A-0016-E0B3-0AB8-B20ABE5D4027}"/>
              </a:ext>
            </a:extLst>
          </p:cNvPr>
          <p:cNvSpPr txBox="1"/>
          <p:nvPr/>
        </p:nvSpPr>
        <p:spPr>
          <a:xfrm>
            <a:off x="240125" y="2009651"/>
            <a:ext cx="1172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And Tissue Engineering – Course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42ED-0B5C-A36B-D5DC-5CCCFA716939}"/>
              </a:ext>
            </a:extLst>
          </p:cNvPr>
          <p:cNvSpPr txBox="1"/>
          <p:nvPr/>
        </p:nvSpPr>
        <p:spPr>
          <a:xfrm>
            <a:off x="704087" y="3023062"/>
            <a:ext cx="10783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Scaffold: a Spinal Cord Injury Regeneration Platform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b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rgbClr val="FFC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OPC1, Oligodendrocyte Progenitor Cell Therapy </a:t>
            </a:r>
            <a:endParaRPr lang="en-US" sz="28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240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B458-7AB6-A965-2AB8-F241289142CC}"/>
              </a:ext>
            </a:extLst>
          </p:cNvPr>
          <p:cNvSpPr txBox="1"/>
          <p:nvPr/>
        </p:nvSpPr>
        <p:spPr>
          <a:xfrm>
            <a:off x="8686576" y="5243957"/>
            <a:ext cx="35878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Yves </a:t>
            </a:r>
            <a:r>
              <a:rPr lang="en-US" sz="28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Greatti</a:t>
            </a:r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r"/>
            <a:r>
              <a:rPr lang="en-US" sz="28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3, 2022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629254-47FA-9CAB-9350-8BD68E0AF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27431"/>
      </p:ext>
    </p:extLst>
  </p:cSld>
  <p:clrMapOvr>
    <a:masterClrMapping/>
  </p:clrMapOvr>
  <p:transition spd="slow" advTm="992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2E8FBB-FF05-2F6A-1F2B-6A8BC400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9" y="1656310"/>
            <a:ext cx="8027548" cy="4342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79F19-0E43-4071-F89D-25B187C04B19}"/>
              </a:ext>
            </a:extLst>
          </p:cNvPr>
          <p:cNvSpPr txBox="1"/>
          <p:nvPr/>
        </p:nvSpPr>
        <p:spPr>
          <a:xfrm>
            <a:off x="3522218" y="6090047"/>
            <a:ext cx="51475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16, 7 (44%) patient AIS scores improved</a:t>
            </a: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9FB073-1DD2-57B1-45BF-0657437C2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2835"/>
      </p:ext>
    </p:extLst>
  </p:cSld>
  <p:clrMapOvr>
    <a:masterClrMapping/>
  </p:clrMapOvr>
  <p:transition spd="slow" advTm="128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A8189-7B61-C48F-7FEC-0F975C5FE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886" y="1694918"/>
            <a:ext cx="7772400" cy="449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522A-82DA-881E-A25B-90E13A8E8DE5}"/>
              </a:ext>
            </a:extLst>
          </p:cNvPr>
          <p:cNvSpPr txBox="1"/>
          <p:nvPr/>
        </p:nvSpPr>
        <p:spPr>
          <a:xfrm>
            <a:off x="602167" y="3207008"/>
            <a:ext cx="285687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32% of patients had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 Level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033E-9FE4-566C-2B6A-DB8BF5183244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from a 2 Motor Level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84F61-46AD-BDD6-3EA1-7194210204E0}"/>
              </a:ext>
            </a:extLst>
          </p:cNvPr>
          <p:cNvCxnSpPr>
            <a:cxnSpLocks/>
          </p:cNvCxnSpPr>
          <p:nvPr/>
        </p:nvCxnSpPr>
        <p:spPr>
          <a:xfrm>
            <a:off x="602167" y="1375839"/>
            <a:ext cx="1811424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726F94-AF6F-86D9-C08B-FE021447BD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40958"/>
      </p:ext>
    </p:extLst>
  </p:cSld>
  <p:clrMapOvr>
    <a:masterClrMapping/>
  </p:clrMapOvr>
  <p:transition spd="slow" advTm="1147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29D64-4400-7D2C-2B86-E6CBF826A5D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cells for SCI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A81EA3-6BE4-1FB9-0256-E359D63480E8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5E005B-3D5F-DE44-55B1-E94EB4A98E26}"/>
              </a:ext>
            </a:extLst>
          </p:cNvPr>
          <p:cNvSpPr txBox="1"/>
          <p:nvPr/>
        </p:nvSpPr>
        <p:spPr>
          <a:xfrm>
            <a:off x="89992" y="1728591"/>
            <a:ext cx="8430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is comprised of oligodendrocyte progenitor cells (OPCs) that are produced from NIH registered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hESCs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OPCs differentiate into oligodendrocytes;</a:t>
            </a:r>
          </a:p>
          <a:p>
            <a:pPr>
              <a:lnSpc>
                <a:spcPct val="150000"/>
              </a:lnSpc>
              <a:buClr>
                <a:srgbClr val="00FDFF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the myelinating cells of the CNS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insulating role of myelin is essential for normal motor and sensory functions</a:t>
            </a:r>
          </a:p>
          <a:p>
            <a:pPr marL="285750" indent="-285750">
              <a:lnSpc>
                <a:spcPct val="150000"/>
              </a:lnSpc>
              <a:buClr>
                <a:srgbClr val="00FD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are allogeneic, not taken from the patients and injected at the injury site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F925-A50E-0BE2-E6C3-062AE7CF9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860" y="4014241"/>
            <a:ext cx="2639031" cy="2633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BA2C8-74C0-4254-2646-BCD67569D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055" y="1526975"/>
            <a:ext cx="3838650" cy="23153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DC7291B-613A-426A-8A9A-D112DF280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832"/>
      </p:ext>
    </p:extLst>
  </p:cSld>
  <p:clrMapOvr>
    <a:masterClrMapping/>
  </p:clrMapOvr>
  <p:transition spd="slow" advTm="2022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7ED597-B59F-19A9-58EA-B3C5659DE9FF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Mechanisms of Actions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D74F0-ECE4-EA04-FA18-D389DE46F8E7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129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9AE665A-4951-8F72-7C2B-CC7AA5E3A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925" y="1428741"/>
            <a:ext cx="5861975" cy="2612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C07B2-B987-D65B-F7DA-CD8AA5F4A058}"/>
              </a:ext>
            </a:extLst>
          </p:cNvPr>
          <p:cNvSpPr txBox="1"/>
          <p:nvPr/>
        </p:nvSpPr>
        <p:spPr>
          <a:xfrm>
            <a:off x="4145515" y="1287503"/>
            <a:ext cx="441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Suppression of cavitation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51A0B-DE9D-A76E-D6AD-E21C7FE6E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138" y="4650897"/>
            <a:ext cx="5116043" cy="2207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C43-51C3-6292-933E-227F55825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80" y="4713808"/>
            <a:ext cx="4651976" cy="1973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852707-D77A-5F33-7B52-F237B3EDE4DE}"/>
              </a:ext>
            </a:extLst>
          </p:cNvPr>
          <p:cNvSpPr txBox="1"/>
          <p:nvPr/>
        </p:nvSpPr>
        <p:spPr>
          <a:xfrm>
            <a:off x="6129138" y="4205536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Expression of neurotrophic factors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1D2AE-CA12-F30D-AECC-F37F0687B74B}"/>
              </a:ext>
            </a:extLst>
          </p:cNvPr>
          <p:cNvSpPr txBox="1"/>
          <p:nvPr/>
        </p:nvSpPr>
        <p:spPr>
          <a:xfrm>
            <a:off x="502701" y="4201949"/>
            <a:ext cx="5560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Myelination of Axons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C7B55-D617-4A89-A5FC-B9A71DE1A9E9}"/>
              </a:ext>
            </a:extLst>
          </p:cNvPr>
          <p:cNvSpPr txBox="1"/>
          <p:nvPr/>
        </p:nvSpPr>
        <p:spPr>
          <a:xfrm>
            <a:off x="4859234" y="4663613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A363B-D2B6-A58D-A32E-265D90361410}"/>
              </a:ext>
            </a:extLst>
          </p:cNvPr>
          <p:cNvSpPr txBox="1"/>
          <p:nvPr/>
        </p:nvSpPr>
        <p:spPr>
          <a:xfrm>
            <a:off x="10821785" y="4663614"/>
            <a:ext cx="11496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AF49C-5514-58DA-9356-CC71635B9BB7}"/>
              </a:ext>
            </a:extLst>
          </p:cNvPr>
          <p:cNvSpPr/>
          <p:nvPr/>
        </p:nvSpPr>
        <p:spPr>
          <a:xfrm>
            <a:off x="300120" y="4217514"/>
            <a:ext cx="4706836" cy="24693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2E49C-FBF7-CB83-B482-D7E79652F620}"/>
              </a:ext>
            </a:extLst>
          </p:cNvPr>
          <p:cNvSpPr/>
          <p:nvPr/>
        </p:nvSpPr>
        <p:spPr>
          <a:xfrm>
            <a:off x="6008904" y="4217513"/>
            <a:ext cx="5828115" cy="2640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80A3D8-3081-8A30-475D-93629E4EEEA3}"/>
              </a:ext>
            </a:extLst>
          </p:cNvPr>
          <p:cNvSpPr/>
          <p:nvPr/>
        </p:nvSpPr>
        <p:spPr>
          <a:xfrm>
            <a:off x="3108081" y="1311021"/>
            <a:ext cx="6567260" cy="2788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982B0B-4B82-2D56-23AD-204DEF9571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2096043"/>
      </p:ext>
    </p:extLst>
  </p:cSld>
  <p:clrMapOvr>
    <a:masterClrMapping/>
  </p:clrMapOvr>
  <p:transition spd="slow" advTm="1133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CFE94-5C49-FD70-4DD5-B72F5F7DC5C0}"/>
              </a:ext>
            </a:extLst>
          </p:cNvPr>
          <p:cNvSpPr txBox="1"/>
          <p:nvPr/>
        </p:nvSpPr>
        <p:spPr>
          <a:xfrm>
            <a:off x="521551" y="667953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OPC1 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Line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DDB71D-915C-5131-B267-BABE15468DD0}"/>
              </a:ext>
            </a:extLst>
          </p:cNvPr>
          <p:cNvCxnSpPr>
            <a:cxnSpLocks/>
          </p:cNvCxnSpPr>
          <p:nvPr/>
        </p:nvCxnSpPr>
        <p:spPr>
          <a:xfrm>
            <a:off x="606765" y="1375839"/>
            <a:ext cx="29727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06BD79-EB7E-BD2F-7674-DB7B8E5827E7}"/>
              </a:ext>
            </a:extLst>
          </p:cNvPr>
          <p:cNvGrpSpPr/>
          <p:nvPr/>
        </p:nvGrpSpPr>
        <p:grpSpPr>
          <a:xfrm>
            <a:off x="6848960" y="1734970"/>
            <a:ext cx="2428875" cy="4300539"/>
            <a:chOff x="6738357" y="1641502"/>
            <a:chExt cx="2428875" cy="4300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BC2843-CB23-17EA-0514-473F40D5501D}"/>
                </a:ext>
              </a:extLst>
            </p:cNvPr>
            <p:cNvSpPr/>
            <p:nvPr/>
          </p:nvSpPr>
          <p:spPr>
            <a:xfrm>
              <a:off x="6738357" y="1641502"/>
              <a:ext cx="2428874" cy="1314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32%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Two or More 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07A1B-8EC6-4D9A-D43B-A2321A969F92}"/>
                </a:ext>
              </a:extLst>
            </p:cNvPr>
            <p:cNvSpPr/>
            <p:nvPr/>
          </p:nvSpPr>
          <p:spPr>
            <a:xfrm>
              <a:off x="6738358" y="2970240"/>
              <a:ext cx="2428874" cy="2528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64%</a:t>
              </a:r>
            </a:p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 Level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32B09-7B26-CB63-4336-DE6522ACA2BB}"/>
                </a:ext>
              </a:extLst>
            </p:cNvPr>
            <p:cNvSpPr/>
            <p:nvPr/>
          </p:nvSpPr>
          <p:spPr>
            <a:xfrm>
              <a:off x="6738357" y="5513417"/>
              <a:ext cx="2428874" cy="4286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improvement (4%)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FE37BE-8A6A-67CF-942F-71D8467E7A28}"/>
              </a:ext>
            </a:extLst>
          </p:cNvPr>
          <p:cNvSpPr txBox="1"/>
          <p:nvPr/>
        </p:nvSpPr>
        <p:spPr>
          <a:xfrm>
            <a:off x="6793658" y="606149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Function Gain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369383-FB87-BCA6-147F-F3B40350E927}"/>
              </a:ext>
            </a:extLst>
          </p:cNvPr>
          <p:cNvSpPr/>
          <p:nvPr/>
        </p:nvSpPr>
        <p:spPr>
          <a:xfrm>
            <a:off x="3024768" y="1734970"/>
            <a:ext cx="2428874" cy="3813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96%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Successful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Engraftment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65733-D162-58B9-A286-6A33A0F463B2}"/>
              </a:ext>
            </a:extLst>
          </p:cNvPr>
          <p:cNvSpPr/>
          <p:nvPr/>
        </p:nvSpPr>
        <p:spPr>
          <a:xfrm>
            <a:off x="3024768" y="5548447"/>
            <a:ext cx="2428874" cy="428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improvement (4%)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C0452-7102-D7DD-980E-34D61E3CE78C}"/>
              </a:ext>
            </a:extLst>
          </p:cNvPr>
          <p:cNvSpPr txBox="1"/>
          <p:nvPr/>
        </p:nvSpPr>
        <p:spPr>
          <a:xfrm>
            <a:off x="3024768" y="606632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 Engraftment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9F5B-F04E-2A6A-24B3-D7AE568CD960}"/>
              </a:ext>
            </a:extLst>
          </p:cNvPr>
          <p:cNvSpPr txBox="1"/>
          <p:nvPr/>
        </p:nvSpPr>
        <p:spPr>
          <a:xfrm>
            <a:off x="606765" y="3318542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Patients </a:t>
            </a:r>
          </a:p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12 months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7AA5B4-3D71-1C39-8C65-8BCEF95A2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29331"/>
      </p:ext>
    </p:extLst>
  </p:cSld>
  <p:clrMapOvr>
    <a:masterClrMapping/>
  </p:clrMapOvr>
  <p:transition spd="slow" advTm="1659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97B-A4EB-1895-AAA8-C0560E02BDBE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INSPIRE/</a:t>
            </a:r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296F9-FF20-5CE0-BC28-B72789AD13B9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3603676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8F9BAB-21F6-C319-A820-5D6C717D5EA1}"/>
              </a:ext>
            </a:extLst>
          </p:cNvPr>
          <p:cNvSpPr txBox="1"/>
          <p:nvPr/>
        </p:nvSpPr>
        <p:spPr>
          <a:xfrm>
            <a:off x="2452271" y="2991333"/>
            <a:ext cx="7081106" cy="16789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unexpected adverse events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serious adverse events related to products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patients had worsening neurological function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0F3715-4905-8107-82A2-8AEF53FE1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69546"/>
      </p:ext>
    </p:extLst>
  </p:cSld>
  <p:clrMapOvr>
    <a:masterClrMapping/>
  </p:clrMapOvr>
  <p:transition spd="slow" advTm="551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9AB3-0253-FB3F-6E21-5D9FDBE6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56" y="1529226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is complex, multifactorial and multiphasic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dogma that SCI was irreversible and untreatable and nerves in the CNS could not regrow finally, can be put to rest due to research in: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Neuroprotection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Axon growth and remyelination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Axon guidance, and synapse formation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inhibition (glial scar)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 and OPC1 are promising therapies, combining them may boost the success of finding a cure for SCI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treatments require a huge investment in money and time which may slow down research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CTE already made significant contributions and will continue to play a major role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7832-53E9-98E8-4CF0-F7D4A2D4E2DD}"/>
              </a:ext>
            </a:extLst>
          </p:cNvPr>
          <p:cNvSpPr txBox="1"/>
          <p:nvPr/>
        </p:nvSpPr>
        <p:spPr>
          <a:xfrm>
            <a:off x="448399" y="475929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C2B30-8999-B60B-6D3A-4CD85DA75DC6}"/>
              </a:ext>
            </a:extLst>
          </p:cNvPr>
          <p:cNvCxnSpPr>
            <a:cxnSpLocks/>
          </p:cNvCxnSpPr>
          <p:nvPr/>
        </p:nvCxnSpPr>
        <p:spPr>
          <a:xfrm>
            <a:off x="593023" y="1183815"/>
            <a:ext cx="2342201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apping hands">
            <a:extLst>
              <a:ext uri="{FF2B5EF4-FFF2-40B4-BE49-F238E27FC236}">
                <a16:creationId xmlns:a16="http://schemas.microsoft.com/office/drawing/2014/main" id="{7B3A90C1-1EA6-BAF5-666C-1244CDA02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801" y="3734853"/>
            <a:ext cx="914400" cy="914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4D6759-F5EA-D63C-684B-67215681CB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9225124"/>
      </p:ext>
    </p:extLst>
  </p:cSld>
  <p:clrMapOvr>
    <a:masterClrMapping/>
  </p:clrMapOvr>
  <p:transition spd="slow" advTm="382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EAE335E-8FC8-73E9-0889-C7391012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222" y="2015599"/>
            <a:ext cx="3265714" cy="326571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F704A3-CAB5-CE8D-8F92-2231D8667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95199"/>
      </p:ext>
    </p:extLst>
  </p:cSld>
  <p:clrMapOvr>
    <a:masterClrMapping/>
  </p:clrMapOvr>
  <p:transition spd="slow" advTm="86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997BA-1A6C-F0C0-BB29-10C8A6BF83C3}"/>
              </a:ext>
            </a:extLst>
          </p:cNvPr>
          <p:cNvSpPr txBox="1"/>
          <p:nvPr/>
        </p:nvSpPr>
        <p:spPr>
          <a:xfrm>
            <a:off x="4490935" y="2939132"/>
            <a:ext cx="2749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555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0250-2970-E5ED-B6E7-3AD444509FAC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Cohort Characteristics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7EFA91-4AB9-6BFF-F29E-9D341AAF7952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6333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4FDC4-F410-5F0F-E76D-13BB3A11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266"/>
            <a:ext cx="7772400" cy="4840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2CDC-3CA5-5B55-4B78-220D3E959748}"/>
              </a:ext>
            </a:extLst>
          </p:cNvPr>
          <p:cNvSpPr/>
          <p:nvPr/>
        </p:nvSpPr>
        <p:spPr>
          <a:xfrm>
            <a:off x="1854596" y="5565422"/>
            <a:ext cx="1961048" cy="73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0F531-BDEC-41F9-ED15-93DA8A117BB3}"/>
              </a:ext>
            </a:extLst>
          </p:cNvPr>
          <p:cNvSpPr txBox="1"/>
          <p:nvPr/>
        </p:nvSpPr>
        <p:spPr>
          <a:xfrm>
            <a:off x="1522091" y="6596390"/>
            <a:ext cx="1066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Kim, Kee D., et al. “Acute Implantation of a Bioresorbable Polymer Scaffold in Patients With Complete Thoracic Spinal Cord Injury: 24-Month Follow-up From the INSPIRE Study.”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A2E17-FFE9-2625-B13C-62C9ABFF9D63}"/>
              </a:ext>
            </a:extLst>
          </p:cNvPr>
          <p:cNvSpPr/>
          <p:nvPr/>
        </p:nvSpPr>
        <p:spPr>
          <a:xfrm>
            <a:off x="6231467" y="5931343"/>
            <a:ext cx="3872089" cy="36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0671"/>
      </p:ext>
    </p:extLst>
  </p:cSld>
  <p:clrMapOvr>
    <a:masterClrMapping/>
  </p:clrMapOvr>
  <p:transition spd="slow" advTm="37252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D0E0-45D9-DDBD-4F6A-2CE3475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423491"/>
            <a:ext cx="10515600" cy="451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Spinal Cord Injury (SCI) Hard Facts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AA346C-D7C1-AFD3-D1DD-FB75C7D4FCAE}"/>
              </a:ext>
            </a:extLst>
          </p:cNvPr>
          <p:cNvCxnSpPr>
            <a:cxnSpLocks/>
          </p:cNvCxnSpPr>
          <p:nvPr/>
        </p:nvCxnSpPr>
        <p:spPr>
          <a:xfrm>
            <a:off x="690664" y="1061517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F9EFC-5A93-C098-2954-BE89C0759E30}"/>
              </a:ext>
            </a:extLst>
          </p:cNvPr>
          <p:cNvSpPr txBox="1"/>
          <p:nvPr/>
        </p:nvSpPr>
        <p:spPr>
          <a:xfrm>
            <a:off x="690664" y="1523452"/>
            <a:ext cx="964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in the U.S,  about 18,000 new cases each year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Prevalence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250,000 and 368,000 persons 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ABC4-8344-B234-7D4B-1F9630ADE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8" y="4495517"/>
            <a:ext cx="4222636" cy="1938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513C-E110-3836-C5AC-D6F065D02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1" y="4467266"/>
            <a:ext cx="4297834" cy="1848726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79D09B2-E2D4-DE23-0445-8F5585D8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40445"/>
              </p:ext>
            </p:extLst>
          </p:nvPr>
        </p:nvGraphicFramePr>
        <p:xfrm>
          <a:off x="792737" y="3876727"/>
          <a:ext cx="10406304" cy="255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152">
                  <a:extLst>
                    <a:ext uri="{9D8B030D-6E8A-4147-A177-3AD203B41FA5}">
                      <a16:colId xmlns:a16="http://schemas.microsoft.com/office/drawing/2014/main" val="1689159343"/>
                    </a:ext>
                  </a:extLst>
                </a:gridCol>
                <a:gridCol w="5203152">
                  <a:extLst>
                    <a:ext uri="{9D8B030D-6E8A-4147-A177-3AD203B41FA5}">
                      <a16:colId xmlns:a16="http://schemas.microsoft.com/office/drawing/2014/main" val="3662393219"/>
                    </a:ext>
                  </a:extLst>
                </a:gridCol>
              </a:tblGrid>
              <a:tr h="444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Neurological Level and Extent of Lesion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55420"/>
                  </a:ext>
                </a:extLst>
              </a:tr>
              <a:tr h="2113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405401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0C5596-2528-9400-4A62-C5E9CF823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5455"/>
      </p:ext>
    </p:extLst>
  </p:cSld>
  <p:clrMapOvr>
    <a:masterClrMapping/>
  </p:clrMapOvr>
  <p:transition spd="slow" advTm="1145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2BF80-3196-4E10-9663-5D3756702871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INSPIRE Clinical Trial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475B5-12C2-A7CF-4EFD-A1896019204F}"/>
              </a:ext>
            </a:extLst>
          </p:cNvPr>
          <p:cNvCxnSpPr>
            <a:cxnSpLocks/>
          </p:cNvCxnSpPr>
          <p:nvPr/>
        </p:nvCxnSpPr>
        <p:spPr>
          <a:xfrm>
            <a:off x="535838" y="1237308"/>
            <a:ext cx="18452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0B11A-6558-0381-3AD6-01774E48E6C6}"/>
              </a:ext>
            </a:extLst>
          </p:cNvPr>
          <p:cNvSpPr txBox="1"/>
          <p:nvPr/>
        </p:nvSpPr>
        <p:spPr>
          <a:xfrm>
            <a:off x="3713567" y="5147831"/>
            <a:ext cx="4049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6 months, 12 months, most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had NLI score changes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within 1 or 2 levels in either direction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A81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24 months majority patients </a:t>
            </a:r>
          </a:p>
          <a:p>
            <a:pPr>
              <a:buClr>
                <a:srgbClr val="FF0000"/>
              </a:buClr>
            </a:pPr>
            <a:r>
              <a:rPr lang="en-US" sz="1400" b="1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move back to no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E3366-1CB7-0697-BDEF-1F7E545C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138" y="2152282"/>
            <a:ext cx="8507345" cy="25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1829"/>
      </p:ext>
    </p:extLst>
  </p:cSld>
  <p:clrMapOvr>
    <a:masterClrMapping/>
  </p:clrMapOvr>
  <p:transition spd="slow" advTm="4761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606AD-5BD4-6B5F-EB2E-5EBD614E2128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SCiStar</a:t>
            </a:r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Clinical Trial 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2C9A9-4608-6D89-9823-F3B8D6FC3478}"/>
              </a:ext>
            </a:extLst>
          </p:cNvPr>
          <p:cNvCxnSpPr>
            <a:cxnSpLocks/>
          </p:cNvCxnSpPr>
          <p:nvPr/>
        </p:nvCxnSpPr>
        <p:spPr>
          <a:xfrm>
            <a:off x="521551" y="1135153"/>
            <a:ext cx="1521562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FCA4B-C713-0157-42C6-68D36393BBDD}"/>
              </a:ext>
            </a:extLst>
          </p:cNvPr>
          <p:cNvSpPr/>
          <p:nvPr/>
        </p:nvSpPr>
        <p:spPr>
          <a:xfrm>
            <a:off x="181896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1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02DD87-3C51-405B-90D2-F53384CB7B1F}"/>
              </a:ext>
            </a:extLst>
          </p:cNvPr>
          <p:cNvSpPr/>
          <p:nvPr/>
        </p:nvSpPr>
        <p:spPr>
          <a:xfrm>
            <a:off x="4874417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2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0FF4E-6F95-B228-2C96-9E92911521AC}"/>
              </a:ext>
            </a:extLst>
          </p:cNvPr>
          <p:cNvSpPr/>
          <p:nvPr/>
        </p:nvSpPr>
        <p:spPr>
          <a:xfrm>
            <a:off x="8177211" y="1999997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3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2F530-0055-1839-EF63-A022B441A60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47817" y="2550066"/>
            <a:ext cx="826600" cy="0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2BD2F-4E88-CB48-67F6-FC40DA87E17C}"/>
              </a:ext>
            </a:extLst>
          </p:cNvPr>
          <p:cNvCxnSpPr/>
          <p:nvPr/>
        </p:nvCxnSpPr>
        <p:spPr>
          <a:xfrm flipV="1">
            <a:off x="7103267" y="2617929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0EACD-AC13-D9AB-9C03-FA755021424C}"/>
              </a:ext>
            </a:extLst>
          </p:cNvPr>
          <p:cNvSpPr/>
          <p:nvPr/>
        </p:nvSpPr>
        <p:spPr>
          <a:xfrm>
            <a:off x="4899419" y="3718066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4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participants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34971-5F24-8E25-4D7B-E60273D34792}"/>
              </a:ext>
            </a:extLst>
          </p:cNvPr>
          <p:cNvCxnSpPr>
            <a:cxnSpLocks/>
          </p:cNvCxnSpPr>
          <p:nvPr/>
        </p:nvCxnSpPr>
        <p:spPr>
          <a:xfrm>
            <a:off x="5988842" y="3060841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E241D-A914-FA6F-6672-8DD3359FF268}"/>
              </a:ext>
            </a:extLst>
          </p:cNvPr>
          <p:cNvSpPr/>
          <p:nvPr/>
        </p:nvSpPr>
        <p:spPr>
          <a:xfrm>
            <a:off x="8177211" y="3718065"/>
            <a:ext cx="2228850" cy="110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Cohort 5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participants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B67E2-D8D4-395F-20F1-58548A7A7B20}"/>
              </a:ext>
            </a:extLst>
          </p:cNvPr>
          <p:cNvCxnSpPr/>
          <p:nvPr/>
        </p:nvCxnSpPr>
        <p:spPr>
          <a:xfrm flipV="1">
            <a:off x="7128269" y="4268133"/>
            <a:ext cx="1073943" cy="1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E4742-7F4A-0243-59D8-842CE9234DB0}"/>
              </a:ext>
            </a:extLst>
          </p:cNvPr>
          <p:cNvCxnSpPr>
            <a:cxnSpLocks/>
          </p:cNvCxnSpPr>
          <p:nvPr/>
        </p:nvCxnSpPr>
        <p:spPr>
          <a:xfrm>
            <a:off x="9260678" y="3078693"/>
            <a:ext cx="0" cy="639372"/>
          </a:xfrm>
          <a:prstGeom prst="straightConnector1">
            <a:avLst/>
          </a:prstGeom>
          <a:ln w="47625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7AFD3E8A-E72D-A7A0-93C1-AED5BA04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50" y="5093838"/>
            <a:ext cx="1521561" cy="15215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77501-805F-B2AC-7815-80BA3DBF8959}"/>
              </a:ext>
            </a:extLst>
          </p:cNvPr>
          <p:cNvCxnSpPr>
            <a:cxnSpLocks/>
          </p:cNvCxnSpPr>
          <p:nvPr/>
        </p:nvCxnSpPr>
        <p:spPr>
          <a:xfrm>
            <a:off x="1810969" y="5986211"/>
            <a:ext cx="85950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646D3D-A99B-33D8-5E49-752BE6253429}"/>
              </a:ext>
            </a:extLst>
          </p:cNvPr>
          <p:cNvSpPr txBox="1"/>
          <p:nvPr/>
        </p:nvSpPr>
        <p:spPr>
          <a:xfrm>
            <a:off x="1810969" y="61243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2M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8CDD-2A24-6DC7-0353-FD0263811045}"/>
              </a:ext>
            </a:extLst>
          </p:cNvPr>
          <p:cNvSpPr txBox="1"/>
          <p:nvPr/>
        </p:nvSpPr>
        <p:spPr>
          <a:xfrm>
            <a:off x="5511427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10M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A6D5-47EA-0375-55A7-E3DC1F2C6D34}"/>
              </a:ext>
            </a:extLst>
          </p:cNvPr>
          <p:cNvSpPr txBox="1"/>
          <p:nvPr/>
        </p:nvSpPr>
        <p:spPr>
          <a:xfrm>
            <a:off x="8625728" y="61669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20M cells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3300D0-AAD5-CCBF-BEA0-AD4593F1A47C}"/>
              </a:ext>
            </a:extLst>
          </p:cNvPr>
          <p:cNvSpPr/>
          <p:nvPr/>
        </p:nvSpPr>
        <p:spPr>
          <a:xfrm rot="16200000">
            <a:off x="-53181" y="3087632"/>
            <a:ext cx="2834657" cy="585788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97250">
                <a:srgbClr val="E76C19"/>
              </a:gs>
              <a:gs pos="56000">
                <a:srgbClr val="FFC000"/>
              </a:gs>
            </a:gsLst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96B8C-2507-3C3B-F7FE-C05757305D9D}"/>
              </a:ext>
            </a:extLst>
          </p:cNvPr>
          <p:cNvSpPr txBox="1"/>
          <p:nvPr/>
        </p:nvSpPr>
        <p:spPr>
          <a:xfrm>
            <a:off x="22311" y="41122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B30D2-51CE-9BC9-0ADD-B4088728CF70}"/>
              </a:ext>
            </a:extLst>
          </p:cNvPr>
          <p:cNvSpPr txBox="1"/>
          <p:nvPr/>
        </p:nvSpPr>
        <p:spPr>
          <a:xfrm>
            <a:off x="64351" y="2523589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AIS-A</a:t>
            </a:r>
          </a:p>
        </p:txBody>
      </p:sp>
    </p:spTree>
    <p:extLst>
      <p:ext uri="{BB962C8B-B14F-4D97-AF65-F5344CB8AC3E}">
        <p14:creationId xmlns:p14="http://schemas.microsoft.com/office/powerpoint/2010/main" val="4046786098"/>
      </p:ext>
    </p:extLst>
  </p:cSld>
  <p:clrMapOvr>
    <a:masterClrMapping/>
  </p:clrMapOvr>
  <p:transition spd="slow" advTm="909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EDF7C-2FF1-558F-C502-B1BECE563B99}"/>
              </a:ext>
            </a:extLst>
          </p:cNvPr>
          <p:cNvSpPr txBox="1"/>
          <p:nvPr/>
        </p:nvSpPr>
        <p:spPr>
          <a:xfrm>
            <a:off x="402407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ASIA* Impairment Scale (AIS)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57113-E730-993C-5DA9-4448F4E0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43" y="1540157"/>
            <a:ext cx="3635865" cy="4844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76B4E-291F-925B-F670-F403485F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783" y="1543529"/>
            <a:ext cx="6007271" cy="4572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2A953-8FA7-1193-48F9-ADD3ADA63270}"/>
              </a:ext>
            </a:extLst>
          </p:cNvPr>
          <p:cNvSpPr txBox="1"/>
          <p:nvPr/>
        </p:nvSpPr>
        <p:spPr>
          <a:xfrm>
            <a:off x="4548999" y="6541816"/>
            <a:ext cx="791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*American Spinal Injury Association International Standards for Neurological Classification of Spinal Cord Injury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114737-4FA7-464F-27C3-1A43FF0F0949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128358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9AF93DB3-0AED-F6DB-7859-21F1D87F76D6}"/>
              </a:ext>
            </a:extLst>
          </p:cNvPr>
          <p:cNvSpPr/>
          <p:nvPr/>
        </p:nvSpPr>
        <p:spPr>
          <a:xfrm>
            <a:off x="4506515" y="3762192"/>
            <a:ext cx="674914" cy="40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706F0-5A03-BD54-5F61-0FCDEAC4BD5E}"/>
              </a:ext>
            </a:extLst>
          </p:cNvPr>
          <p:cNvSpPr/>
          <p:nvPr/>
        </p:nvSpPr>
        <p:spPr>
          <a:xfrm>
            <a:off x="5533988" y="1600199"/>
            <a:ext cx="5977066" cy="451566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AA38874-AF5F-7298-886B-484085DB2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4352"/>
      </p:ext>
    </p:extLst>
  </p:cSld>
  <p:clrMapOvr>
    <a:masterClrMapping/>
  </p:clrMapOvr>
  <p:transition spd="slow" advTm="2306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0A20B-1C1D-2043-9006-84AF95EE80DB}"/>
              </a:ext>
            </a:extLst>
          </p:cNvPr>
          <p:cNvSpPr txBox="1">
            <a:spLocks/>
          </p:cNvSpPr>
          <p:nvPr/>
        </p:nvSpPr>
        <p:spPr>
          <a:xfrm>
            <a:off x="575553" y="434776"/>
            <a:ext cx="10515600" cy="45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 Burden and Critical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FCBDD-98F4-7C78-125A-CB855A2E3722}"/>
              </a:ext>
            </a:extLst>
          </p:cNvPr>
          <p:cNvSpPr txBox="1"/>
          <p:nvPr/>
        </p:nvSpPr>
        <p:spPr>
          <a:xfrm>
            <a:off x="575553" y="1045859"/>
            <a:ext cx="96467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$2,601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average cost for patients with AIS-A,-B, or –C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 of patients are unemployed 10 years post injury</a:t>
            </a:r>
          </a:p>
          <a:p>
            <a:pPr marL="800100" lvl="1" indent="-342900">
              <a:spcBef>
                <a:spcPts val="1200"/>
              </a:spcBef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Lifetime cost: from 1 to 5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167C6-7208-C7F7-6405-4F73D8D1D8AD}"/>
              </a:ext>
            </a:extLst>
          </p:cNvPr>
          <p:cNvSpPr txBox="1"/>
          <p:nvPr/>
        </p:nvSpPr>
        <p:spPr>
          <a:xfrm>
            <a:off x="670972" y="4922188"/>
            <a:ext cx="96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Re-Hospitalization*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2015, about 30% of persons with SCI are re-hospitalized one or more times following injury</a:t>
            </a:r>
          </a:p>
          <a:p>
            <a:pPr marL="800100" lvl="1" indent="-342900">
              <a:buClr>
                <a:schemeClr val="accent1"/>
              </a:buClr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Leading causes: disease of the skin, respiratory, digestive, circulatory, and musculoskeletal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19D3D-21CA-73E9-92A7-102E0FE8A081}"/>
              </a:ext>
            </a:extLst>
          </p:cNvPr>
          <p:cNvSpPr txBox="1"/>
          <p:nvPr/>
        </p:nvSpPr>
        <p:spPr>
          <a:xfrm>
            <a:off x="7430903" y="6504562"/>
            <a:ext cx="464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*National SCI statistical Center, 2019 Data Sheet.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69498-28A6-35A9-F566-5DBCFCCB9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50" y="2847719"/>
            <a:ext cx="9922044" cy="193899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96193-D487-7FEC-7143-0B1DE18A2699}"/>
              </a:ext>
            </a:extLst>
          </p:cNvPr>
          <p:cNvCxnSpPr>
            <a:cxnSpLocks/>
          </p:cNvCxnSpPr>
          <p:nvPr/>
        </p:nvCxnSpPr>
        <p:spPr>
          <a:xfrm>
            <a:off x="670972" y="966316"/>
            <a:ext cx="2104885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06DB0E-FCE3-C348-D1A9-AD76C1C5C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9145"/>
      </p:ext>
    </p:extLst>
  </p:cSld>
  <p:clrMapOvr>
    <a:masterClrMapping/>
  </p:clrMapOvr>
  <p:transition spd="slow" advTm="1607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58C77-5432-26B9-8165-DF4E2544F034}"/>
              </a:ext>
            </a:extLst>
          </p:cNvPr>
          <p:cNvSpPr txBox="1"/>
          <p:nvPr/>
        </p:nvSpPr>
        <p:spPr>
          <a:xfrm>
            <a:off x="500061" y="409694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Pathology of Human Spinal Cord Injury*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94EA9-ED3B-80D4-C17A-CFAF0805C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53" y="2349944"/>
            <a:ext cx="3125817" cy="2012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4C82D-53F4-438F-31A5-C77413E65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949" y="2454236"/>
            <a:ext cx="3230083" cy="2013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0CA08-E1B4-A734-B9FE-AEA5E6521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032" y="2326523"/>
            <a:ext cx="3125816" cy="208055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B159FEE-C37F-6DF3-753E-8B40253A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48631"/>
              </p:ext>
            </p:extLst>
          </p:nvPr>
        </p:nvGraphicFramePr>
        <p:xfrm>
          <a:off x="907944" y="4508056"/>
          <a:ext cx="28110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074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46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90064A0-FA3D-CDA8-F8D6-8EF014B8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56050"/>
              </p:ext>
            </p:extLst>
          </p:nvPr>
        </p:nvGraphicFramePr>
        <p:xfrm>
          <a:off x="4687432" y="4518055"/>
          <a:ext cx="268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492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579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Sub-acute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9CC0CFAA-8DD4-81F4-383F-9EA74096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12807"/>
              </p:ext>
            </p:extLst>
          </p:nvPr>
        </p:nvGraphicFramePr>
        <p:xfrm>
          <a:off x="8105422" y="4518055"/>
          <a:ext cx="2495739" cy="37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739">
                  <a:extLst>
                    <a:ext uri="{9D8B030D-6E8A-4147-A177-3AD203B41FA5}">
                      <a16:colId xmlns:a16="http://schemas.microsoft.com/office/drawing/2014/main" val="1128250669"/>
                    </a:ext>
                  </a:extLst>
                </a:gridCol>
              </a:tblGrid>
              <a:tr h="3717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Chronic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03040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B5A9F-7AB0-EFB5-1224-36C813EFEF75}"/>
              </a:ext>
            </a:extLst>
          </p:cNvPr>
          <p:cNvCxnSpPr>
            <a:cxnSpLocks/>
          </p:cNvCxnSpPr>
          <p:nvPr/>
        </p:nvCxnSpPr>
        <p:spPr>
          <a:xfrm flipV="1">
            <a:off x="907944" y="5105761"/>
            <a:ext cx="9815477" cy="62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C44CF8-C941-9251-80E1-553AB8C1519D}"/>
              </a:ext>
            </a:extLst>
          </p:cNvPr>
          <p:cNvSpPr/>
          <p:nvPr/>
        </p:nvSpPr>
        <p:spPr>
          <a:xfrm>
            <a:off x="2180316" y="5105761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C7F485-0E2F-A4D8-4D7E-8962A4D28295}"/>
              </a:ext>
            </a:extLst>
          </p:cNvPr>
          <p:cNvSpPr/>
          <p:nvPr/>
        </p:nvSpPr>
        <p:spPr>
          <a:xfrm>
            <a:off x="5914253" y="5074689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70343B-82BB-D5CC-6C39-AEDD243F9748}"/>
              </a:ext>
            </a:extLst>
          </p:cNvPr>
          <p:cNvSpPr/>
          <p:nvPr/>
        </p:nvSpPr>
        <p:spPr>
          <a:xfrm>
            <a:off x="9286708" y="5043617"/>
            <a:ext cx="133165" cy="124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7649-F4EB-0D69-F8D4-6060CB04EEEB}"/>
              </a:ext>
            </a:extLst>
          </p:cNvPr>
          <p:cNvSpPr txBox="1"/>
          <p:nvPr/>
        </p:nvSpPr>
        <p:spPr>
          <a:xfrm>
            <a:off x="1224572" y="5248029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Hours to 1 to 2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F71AA-321D-9112-12B4-E3E0F3E5D228}"/>
              </a:ext>
            </a:extLst>
          </p:cNvPr>
          <p:cNvSpPr txBox="1"/>
          <p:nvPr/>
        </p:nvSpPr>
        <p:spPr>
          <a:xfrm>
            <a:off x="5277601" y="5248029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Days to 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19B0-0CDA-1732-7517-4FB06AF06497}"/>
              </a:ext>
            </a:extLst>
          </p:cNvPr>
          <p:cNvSpPr txBox="1"/>
          <p:nvPr/>
        </p:nvSpPr>
        <p:spPr>
          <a:xfrm>
            <a:off x="8353632" y="5198977"/>
            <a:ext cx="186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Weeks to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0EF01F-ACD3-91B5-0D7B-C9CBBD18911F}"/>
              </a:ext>
            </a:extLst>
          </p:cNvPr>
          <p:cNvSpPr txBox="1"/>
          <p:nvPr/>
        </p:nvSpPr>
        <p:spPr>
          <a:xfrm>
            <a:off x="4193481" y="6487140"/>
            <a:ext cx="8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*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Norenberg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</a:rPr>
              <a:t>, Michael D., et al. “The Pathology of Human Spinal Cord Injury: Defining the Problems.” 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B65F3-4692-DD82-D056-E3994E2ABDFE}"/>
              </a:ext>
            </a:extLst>
          </p:cNvPr>
          <p:cNvCxnSpPr>
            <a:cxnSpLocks/>
          </p:cNvCxnSpPr>
          <p:nvPr/>
        </p:nvCxnSpPr>
        <p:spPr>
          <a:xfrm>
            <a:off x="682261" y="1259827"/>
            <a:ext cx="3036757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EFB610-5FB6-13D6-FEDD-59CE7FBD0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20532"/>
      </p:ext>
    </p:extLst>
  </p:cSld>
  <p:clrMapOvr>
    <a:masterClrMapping/>
  </p:clrMapOvr>
  <p:transition spd="slow" advTm="2477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04F94A-F0AA-6932-C45A-F12C76A6A812}"/>
              </a:ext>
            </a:extLst>
          </p:cNvPr>
          <p:cNvSpPr/>
          <p:nvPr/>
        </p:nvSpPr>
        <p:spPr>
          <a:xfrm>
            <a:off x="0" y="1512711"/>
            <a:ext cx="12192000" cy="5037512"/>
          </a:xfrm>
          <a:prstGeom prst="rect">
            <a:avLst/>
          </a:prstGeom>
          <a:solidFill>
            <a:srgbClr val="E1FD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7498-B1E8-FF84-6D8F-31DBD4E3022B}"/>
              </a:ext>
            </a:extLst>
          </p:cNvPr>
          <p:cNvSpPr txBox="1"/>
          <p:nvPr/>
        </p:nvSpPr>
        <p:spPr>
          <a:xfrm>
            <a:off x="506356" y="447517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Anatomical Changes from Acute to Chronic Stages*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0CB-F94C-DF7B-BF1C-4C05A44869EE}"/>
              </a:ext>
            </a:extLst>
          </p:cNvPr>
          <p:cNvSpPr txBox="1"/>
          <p:nvPr/>
        </p:nvSpPr>
        <p:spPr>
          <a:xfrm>
            <a:off x="2430431" y="6581001"/>
            <a:ext cx="1040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*Nicholas D. James et al. “Conduction Failure following Spinal Cord Injury: Functional and Anatomical Changes from Acute to Chronic Stages”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35B0A-6AEA-C75A-DC9B-EE68324F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837" y="1507373"/>
            <a:ext cx="4090008" cy="50481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B5B8F7-7014-265A-42C5-D9527180B3AB}"/>
              </a:ext>
            </a:extLst>
          </p:cNvPr>
          <p:cNvCxnSpPr>
            <a:cxnSpLocks/>
          </p:cNvCxnSpPr>
          <p:nvPr/>
        </p:nvCxnSpPr>
        <p:spPr>
          <a:xfrm>
            <a:off x="600044" y="1202906"/>
            <a:ext cx="1943980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F8BB87-B00C-E406-CA11-E92B85F80DB1}"/>
              </a:ext>
            </a:extLst>
          </p:cNvPr>
          <p:cNvSpPr txBox="1"/>
          <p:nvPr/>
        </p:nvSpPr>
        <p:spPr>
          <a:xfrm>
            <a:off x="127789" y="2686756"/>
            <a:ext cx="85420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 to uninjured spinal cord, following injury: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cell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gliosis, and cavitation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of white and gray matter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E1B269-A871-27CC-5081-D86A8D26B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5420"/>
      </p:ext>
    </p:extLst>
  </p:cSld>
  <p:clrMapOvr>
    <a:masterClrMapping/>
  </p:clrMapOvr>
  <p:transition spd="slow" advTm="1936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B338-D013-8511-4C45-F04E10BE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69" y="1817262"/>
            <a:ext cx="7295096" cy="4351338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globally accepted standard treatment</a:t>
            </a:r>
          </a:p>
          <a:p>
            <a:pPr>
              <a:spcBef>
                <a:spcPts val="1200"/>
              </a:spcBef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treatment consist in:</a:t>
            </a:r>
          </a:p>
          <a:p>
            <a:pPr lvl="1">
              <a:spcBef>
                <a:spcPts val="1200"/>
              </a:spcBef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of the vertebral column</a:t>
            </a:r>
          </a:p>
          <a:p>
            <a:pPr lvl="1">
              <a:spcBef>
                <a:spcPts val="1200"/>
              </a:spcBef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 to reduce inflammation: 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Hypothermia, Cerebrospinal Fluid Drainage, </a:t>
            </a:r>
          </a:p>
          <a:p>
            <a:pPr marL="914400" lvl="2" indent="0">
              <a:buNone/>
            </a:pPr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Anti-Inflammatory Drugs, Electrical Field Stimulation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Physical rehabilitation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200"/>
              </a:spcBef>
              <a:buClr>
                <a:schemeClr val="accent5">
                  <a:lumMod val="50000"/>
                </a:schemeClr>
              </a:buClr>
            </a:pP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 of modern regenerative therapies</a:t>
            </a:r>
          </a:p>
          <a:p>
            <a:pPr marL="457200" lvl="1" indent="0">
              <a:spcBef>
                <a:spcPts val="1200"/>
              </a:spcBef>
              <a:buClr>
                <a:schemeClr val="accent5">
                  <a:lumMod val="75000"/>
                </a:schemeClr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Minimally invasive</a:t>
            </a:r>
          </a:p>
          <a:p>
            <a:pPr marL="457200" lvl="1" indent="0">
              <a:spcBef>
                <a:spcPts val="1200"/>
              </a:spcBef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Targeting the secondary or chronic stages of injury</a:t>
            </a:r>
          </a:p>
          <a:p>
            <a:pPr lvl="1">
              <a:spcBef>
                <a:spcPts val="1200"/>
              </a:spcBef>
              <a:buClr>
                <a:schemeClr val="accent5">
                  <a:lumMod val="75000"/>
                </a:schemeClr>
              </a:buClr>
              <a:buFontTx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Gains in extremities functions (arms and fingers) to    </a:t>
            </a:r>
          </a:p>
          <a:p>
            <a:pPr marL="457200" lvl="1" indent="0">
              <a:spcBef>
                <a:spcPts val="1200"/>
              </a:spcBef>
              <a:buClr>
                <a:schemeClr val="accent5">
                  <a:lumMod val="75000"/>
                </a:schemeClr>
              </a:buCl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improve independence and quality of life</a:t>
            </a:r>
          </a:p>
          <a:p>
            <a:pPr lvl="1">
              <a:buClr>
                <a:schemeClr val="accent5">
                  <a:lumMod val="75000"/>
                </a:schemeClr>
              </a:buClr>
              <a:buFontTx/>
              <a:buChar char="-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735E-EBB1-5B86-449F-310E35ED2E44}"/>
              </a:ext>
            </a:extLst>
          </p:cNvPr>
          <p:cNvSpPr txBox="1"/>
          <p:nvPr/>
        </p:nvSpPr>
        <p:spPr>
          <a:xfrm>
            <a:off x="477304" y="397012"/>
            <a:ext cx="10408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Neural Functions in SCI is rare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AB722-AE76-9F74-180F-1DF6BF130C9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82431" y="1256931"/>
            <a:ext cx="4060800" cy="5472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142057-E7F1-5D4F-3474-1A4A513DF6E0}"/>
              </a:ext>
            </a:extLst>
          </p:cNvPr>
          <p:cNvCxnSpPr>
            <a:cxnSpLocks/>
          </p:cNvCxnSpPr>
          <p:nvPr/>
        </p:nvCxnSpPr>
        <p:spPr>
          <a:xfrm>
            <a:off x="570648" y="1101306"/>
            <a:ext cx="15750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0FCB1BF-8F4C-5F2B-AAF2-AF539B4B8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65112"/>
      </p:ext>
    </p:extLst>
  </p:cSld>
  <p:clrMapOvr>
    <a:masterClrMapping/>
  </p:clrMapOvr>
  <p:transition spd="slow" advTm="2763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6B72E-A8CD-8B94-1AE7-AAB8AF8E5629}"/>
              </a:ext>
            </a:extLst>
          </p:cNvPr>
          <p:cNvSpPr txBox="1"/>
          <p:nvPr/>
        </p:nvSpPr>
        <p:spPr>
          <a:xfrm>
            <a:off x="413696" y="427267"/>
            <a:ext cx="1040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Neural-Spinal Scaffold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FCFF07-A37E-7176-7533-028D20CA421D}"/>
              </a:ext>
            </a:extLst>
          </p:cNvPr>
          <p:cNvCxnSpPr>
            <a:cxnSpLocks/>
          </p:cNvCxnSpPr>
          <p:nvPr/>
        </p:nvCxnSpPr>
        <p:spPr>
          <a:xfrm>
            <a:off x="500061" y="1135153"/>
            <a:ext cx="2985523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228652-785F-96B8-893A-FCBE6A830B61}"/>
              </a:ext>
            </a:extLst>
          </p:cNvPr>
          <p:cNvSpPr txBox="1"/>
          <p:nvPr/>
        </p:nvSpPr>
        <p:spPr>
          <a:xfrm>
            <a:off x="315716" y="1771558"/>
            <a:ext cx="81020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PLGA-PLL biopolymer: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PLGA is the biodegradable scaffold along which cells can grow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Poly-L-Lysine promotes cellular adhesion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Biocompatible and bioresorbable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in inner and outer ”mini” tubes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Scaffold is implanted lengthwise at the injury site using an internal decompression procedure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C475-EA95-60CF-0829-B7A46F05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06" y="1521883"/>
            <a:ext cx="234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4226-3607-46DE-2F2A-47D4BC5A9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356" y="3845983"/>
            <a:ext cx="2146300" cy="2133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4DFB9F7-A4C7-2F5B-E861-6420B4043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6822"/>
      </p:ext>
    </p:extLst>
  </p:cSld>
  <p:clrMapOvr>
    <a:masterClrMapping/>
  </p:clrMapOvr>
  <p:transition spd="slow" advTm="1801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506A8-0E24-E6F0-F8B1-56702035ECCF}"/>
              </a:ext>
            </a:extLst>
          </p:cNvPr>
          <p:cNvSpPr txBox="1"/>
          <p:nvPr/>
        </p:nvSpPr>
        <p:spPr>
          <a:xfrm>
            <a:off x="413696" y="427267"/>
            <a:ext cx="10408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 Scaffold reduced cystic cavitation and promoted new tissue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CDA32-BDDF-CE22-1DA2-9342AB80F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07" y="1953513"/>
            <a:ext cx="7309556" cy="195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7FD53-585F-4CB3-F8F6-7D9564978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016" y="3971882"/>
            <a:ext cx="2924488" cy="240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0FB79-D187-400C-2469-B0990084F483}"/>
              </a:ext>
            </a:extLst>
          </p:cNvPr>
          <p:cNvSpPr txBox="1"/>
          <p:nvPr/>
        </p:nvSpPr>
        <p:spPr>
          <a:xfrm>
            <a:off x="1921225" y="6267677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Cyst Reduction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3CC3AE-BE19-4D37-D5A2-33548BF4A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30" y="3941954"/>
            <a:ext cx="2946400" cy="2401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2834C-588D-15E2-FD47-3620B8DCC778}"/>
              </a:ext>
            </a:extLst>
          </p:cNvPr>
          <p:cNvSpPr txBox="1"/>
          <p:nvPr/>
        </p:nvSpPr>
        <p:spPr>
          <a:xfrm>
            <a:off x="4756922" y="6264262"/>
            <a:ext cx="22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White Matter Sparing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21A99E-E1E0-E1D3-8861-B4D688581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491" y="3949389"/>
            <a:ext cx="3506554" cy="2394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10E35C-ED31-5FCB-F74E-4448BADD6CA6}"/>
              </a:ext>
            </a:extLst>
          </p:cNvPr>
          <p:cNvSpPr txBox="1"/>
          <p:nvPr/>
        </p:nvSpPr>
        <p:spPr>
          <a:xfrm>
            <a:off x="155535" y="2363797"/>
            <a:ext cx="45329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 model of acute SCI (at 12 weeks):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86%   in cavity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44%   preserved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A81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111%  increase in new tissue volume</a:t>
            </a:r>
          </a:p>
          <a:p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5E58B4-A7DD-1F7A-08D9-6806A43B42B3}"/>
              </a:ext>
            </a:extLst>
          </p:cNvPr>
          <p:cNvCxnSpPr>
            <a:cxnSpLocks/>
          </p:cNvCxnSpPr>
          <p:nvPr/>
        </p:nvCxnSpPr>
        <p:spPr>
          <a:xfrm>
            <a:off x="1106311" y="2724150"/>
            <a:ext cx="0" cy="20607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98AFFC-71B9-1D90-C8BB-8F979659AC01}"/>
              </a:ext>
            </a:extLst>
          </p:cNvPr>
          <p:cNvCxnSpPr>
            <a:cxnSpLocks/>
          </p:cNvCxnSpPr>
          <p:nvPr/>
        </p:nvCxnSpPr>
        <p:spPr>
          <a:xfrm>
            <a:off x="1106311" y="2987370"/>
            <a:ext cx="0" cy="1876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2B2A15-0880-5BD0-CA0D-E38B482DFAAC}"/>
              </a:ext>
            </a:extLst>
          </p:cNvPr>
          <p:cNvCxnSpPr>
            <a:cxnSpLocks/>
          </p:cNvCxnSpPr>
          <p:nvPr/>
        </p:nvCxnSpPr>
        <p:spPr>
          <a:xfrm>
            <a:off x="1234016" y="3318933"/>
            <a:ext cx="0" cy="209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76002E-0D0E-4911-A3FD-6A9BC4609491}"/>
              </a:ext>
            </a:extLst>
          </p:cNvPr>
          <p:cNvSpPr txBox="1"/>
          <p:nvPr/>
        </p:nvSpPr>
        <p:spPr>
          <a:xfrm>
            <a:off x="7991189" y="6264262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Remodeled Tissue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C4E8F-234D-5B59-6D68-A6E9EDBE5912}"/>
              </a:ext>
            </a:extLst>
          </p:cNvPr>
          <p:cNvSpPr/>
          <p:nvPr/>
        </p:nvSpPr>
        <p:spPr>
          <a:xfrm>
            <a:off x="1013882" y="3915148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7FEF83-D87F-A736-4B5A-09BB2C8C1C56}"/>
              </a:ext>
            </a:extLst>
          </p:cNvPr>
          <p:cNvSpPr/>
          <p:nvPr/>
        </p:nvSpPr>
        <p:spPr>
          <a:xfrm>
            <a:off x="7011835" y="3949389"/>
            <a:ext cx="440267" cy="33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D29D3-5EDA-D2EB-B5C8-5A1093AFB699}"/>
              </a:ext>
            </a:extLst>
          </p:cNvPr>
          <p:cNvSpPr/>
          <p:nvPr/>
        </p:nvSpPr>
        <p:spPr>
          <a:xfrm>
            <a:off x="4135303" y="4010986"/>
            <a:ext cx="237713" cy="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0E70F-8D9C-9C81-0721-9ED91FE3FA1C}"/>
              </a:ext>
            </a:extLst>
          </p:cNvPr>
          <p:cNvCxnSpPr>
            <a:cxnSpLocks/>
          </p:cNvCxnSpPr>
          <p:nvPr/>
        </p:nvCxnSpPr>
        <p:spPr>
          <a:xfrm>
            <a:off x="558416" y="1948508"/>
            <a:ext cx="1318758" cy="0"/>
          </a:xfrm>
          <a:prstGeom prst="line">
            <a:avLst/>
          </a:prstGeom>
          <a:ln w="1397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1CF6DB-1845-B44B-FEE2-AD1F2B3B7B6B}"/>
              </a:ext>
            </a:extLst>
          </p:cNvPr>
          <p:cNvSpPr txBox="1"/>
          <p:nvPr/>
        </p:nvSpPr>
        <p:spPr>
          <a:xfrm>
            <a:off x="10709701" y="6195427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493"/>
                </a:solidFill>
              </a:rPr>
              <a:t>*</a:t>
            </a:r>
            <a:r>
              <a:rPr lang="en-US" dirty="0">
                <a:solidFill>
                  <a:srgbClr val="005493"/>
                </a:solidFill>
              </a:rPr>
              <a:t>p &lt; 0.05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648D2-B694-BCEB-75ED-096FD3F8DDC3}"/>
              </a:ext>
            </a:extLst>
          </p:cNvPr>
          <p:cNvSpPr/>
          <p:nvPr/>
        </p:nvSpPr>
        <p:spPr>
          <a:xfrm>
            <a:off x="4688508" y="1948508"/>
            <a:ext cx="7347958" cy="199344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3C5EED-0D6F-0E4C-02A2-483F9B362D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4409977"/>
      </p:ext>
    </p:extLst>
  </p:cSld>
  <p:clrMapOvr>
    <a:masterClrMapping/>
  </p:clrMapOvr>
  <p:transition spd="slow" advTm="1700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6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4287</TotalTime>
  <Words>1313</Words>
  <Application>Microsoft Macintosh PowerPoint</Application>
  <PresentationFormat>Widescreen</PresentationFormat>
  <Paragraphs>192</Paragraphs>
  <Slides>21</Slides>
  <Notes>10</Notes>
  <HiddenSlides>0</HiddenSlides>
  <MMClips>17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Droid Sans</vt:lpstr>
      <vt:lpstr>Helvetica Neue</vt:lpstr>
      <vt:lpstr>inherit</vt:lpstr>
      <vt:lpstr>Proxima Nova</vt:lpstr>
      <vt:lpstr>Tahoma</vt:lpstr>
      <vt:lpstr>Office Theme</vt:lpstr>
      <vt:lpstr>PowerPoint Presentation</vt:lpstr>
      <vt:lpstr>Spinal Cord Injury (SCI) Hard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Greatti</dc:creator>
  <cp:lastModifiedBy>Yves Greatti</cp:lastModifiedBy>
  <cp:revision>52</cp:revision>
  <dcterms:created xsi:type="dcterms:W3CDTF">2022-11-14T18:19:37Z</dcterms:created>
  <dcterms:modified xsi:type="dcterms:W3CDTF">2022-12-06T14:43:50Z</dcterms:modified>
</cp:coreProperties>
</file>